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382" r:id="rId2"/>
    <p:sldId id="256" r:id="rId3"/>
    <p:sldId id="300" r:id="rId4"/>
    <p:sldId id="316" r:id="rId5"/>
    <p:sldId id="343" r:id="rId6"/>
    <p:sldId id="302" r:id="rId7"/>
    <p:sldId id="303" r:id="rId8"/>
    <p:sldId id="371" r:id="rId9"/>
    <p:sldId id="319" r:id="rId10"/>
    <p:sldId id="313" r:id="rId11"/>
    <p:sldId id="301" r:id="rId12"/>
    <p:sldId id="318" r:id="rId13"/>
    <p:sldId id="304" r:id="rId14"/>
    <p:sldId id="305" r:id="rId15"/>
    <p:sldId id="307" r:id="rId16"/>
    <p:sldId id="308" r:id="rId17"/>
    <p:sldId id="309" r:id="rId18"/>
    <p:sldId id="310" r:id="rId19"/>
    <p:sldId id="311" r:id="rId20"/>
    <p:sldId id="312" r:id="rId21"/>
    <p:sldId id="286" r:id="rId22"/>
    <p:sldId id="324" r:id="rId23"/>
    <p:sldId id="320" r:id="rId24"/>
    <p:sldId id="257" r:id="rId25"/>
    <p:sldId id="298" r:id="rId26"/>
    <p:sldId id="259" r:id="rId27"/>
    <p:sldId id="295" r:id="rId28"/>
    <p:sldId id="294" r:id="rId29"/>
    <p:sldId id="299" r:id="rId30"/>
    <p:sldId id="377" r:id="rId31"/>
    <p:sldId id="321" r:id="rId32"/>
    <p:sldId id="264" r:id="rId33"/>
    <p:sldId id="265" r:id="rId34"/>
    <p:sldId id="266" r:id="rId35"/>
    <p:sldId id="374" r:id="rId36"/>
    <p:sldId id="375" r:id="rId37"/>
    <p:sldId id="376" r:id="rId38"/>
    <p:sldId id="322" r:id="rId39"/>
    <p:sldId id="258" r:id="rId40"/>
    <p:sldId id="297" r:id="rId41"/>
    <p:sldId id="260" r:id="rId42"/>
    <p:sldId id="357" r:id="rId43"/>
    <p:sldId id="267" r:id="rId44"/>
    <p:sldId id="268" r:id="rId45"/>
    <p:sldId id="296" r:id="rId46"/>
    <p:sldId id="323" r:id="rId47"/>
    <p:sldId id="269" r:id="rId48"/>
    <p:sldId id="261" r:id="rId49"/>
    <p:sldId id="365" r:id="rId50"/>
    <p:sldId id="346" r:id="rId51"/>
    <p:sldId id="280" r:id="rId52"/>
    <p:sldId id="350" r:id="rId53"/>
    <p:sldId id="263" r:id="rId54"/>
    <p:sldId id="367" r:id="rId55"/>
    <p:sldId id="262" r:id="rId56"/>
    <p:sldId id="372" r:id="rId57"/>
    <p:sldId id="370" r:id="rId58"/>
    <p:sldId id="354" r:id="rId59"/>
    <p:sldId id="368" r:id="rId60"/>
    <p:sldId id="270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9" r:id="rId69"/>
    <p:sldId id="281" r:id="rId70"/>
    <p:sldId id="282" r:id="rId71"/>
    <p:sldId id="283" r:id="rId72"/>
    <p:sldId id="284" r:id="rId73"/>
    <p:sldId id="285" r:id="rId74"/>
    <p:sldId id="287" r:id="rId75"/>
    <p:sldId id="288" r:id="rId76"/>
    <p:sldId id="289" r:id="rId77"/>
    <p:sldId id="314" r:id="rId78"/>
    <p:sldId id="315" r:id="rId79"/>
    <p:sldId id="327" r:id="rId80"/>
    <p:sldId id="329" r:id="rId81"/>
    <p:sldId id="330" r:id="rId82"/>
    <p:sldId id="331" r:id="rId83"/>
    <p:sldId id="332" r:id="rId84"/>
    <p:sldId id="344" r:id="rId85"/>
    <p:sldId id="345" r:id="rId86"/>
    <p:sldId id="347" r:id="rId87"/>
    <p:sldId id="348" r:id="rId88"/>
    <p:sldId id="351" r:id="rId89"/>
    <p:sldId id="352" r:id="rId90"/>
    <p:sldId id="353" r:id="rId91"/>
    <p:sldId id="355" r:id="rId92"/>
    <p:sldId id="356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6" r:id="rId101"/>
    <p:sldId id="379" r:id="rId102"/>
    <p:sldId id="317" r:id="rId103"/>
    <p:sldId id="325" r:id="rId104"/>
    <p:sldId id="341" r:id="rId105"/>
    <p:sldId id="326" r:id="rId106"/>
    <p:sldId id="378" r:id="rId107"/>
    <p:sldId id="369" r:id="rId108"/>
    <p:sldId id="381" r:id="rId10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9" autoAdjust="0"/>
    <p:restoredTop sz="90435" autoAdjust="0"/>
  </p:normalViewPr>
  <p:slideViewPr>
    <p:cSldViewPr>
      <p:cViewPr>
        <p:scale>
          <a:sx n="75" d="100"/>
          <a:sy n="75" d="100"/>
        </p:scale>
        <p:origin x="-2088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FB378-1B0C-407E-99BB-F4143B35D8DC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443ED-CF5E-4541-B0C6-FF616B9821C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443ED-CF5E-4541-B0C6-FF616B9821CC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443ED-CF5E-4541-B0C6-FF616B9821CC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654F2-FFB0-4E43-B5DE-2619F5339C05}" type="datetimeFigureOut">
              <a:rPr lang="pl-PL" smtClean="0"/>
              <a:pPr/>
              <a:t>2015-11-27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7FC27-ABF9-41FE-B49E-C37849274A3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hyperlink" Target="http://www.tapestrythreads.com/wp-content/uploads/2015/02/lancuszek05.jpg" TargetMode="External"/><Relationship Id="rId18" Type="http://schemas.openxmlformats.org/officeDocument/2006/relationships/image" Target="../media/image13.jpeg"/><Relationship Id="rId26" Type="http://schemas.openxmlformats.org/officeDocument/2006/relationships/image" Target="../media/image17.jpeg"/><Relationship Id="rId39" Type="http://schemas.openxmlformats.org/officeDocument/2006/relationships/hyperlink" Target="http://www.tapestrythreads.com/wp-content/uploads/2015/02/mb_kazanska-m.jpg" TargetMode="External"/><Relationship Id="rId3" Type="http://schemas.openxmlformats.org/officeDocument/2006/relationships/image" Target="../media/image5.jpeg"/><Relationship Id="rId21" Type="http://schemas.openxmlformats.org/officeDocument/2006/relationships/hyperlink" Target="http://www.tapestrythreads.com/wp-content/uploads/2015/02/gobelins_atelier.jpg" TargetMode="External"/><Relationship Id="rId34" Type="http://schemas.openxmlformats.org/officeDocument/2006/relationships/image" Target="../media/image21.jpeg"/><Relationship Id="rId42" Type="http://schemas.openxmlformats.org/officeDocument/2006/relationships/image" Target="../media/image25.jpeg"/><Relationship Id="rId7" Type="http://schemas.openxmlformats.org/officeDocument/2006/relationships/hyperlink" Target="http://www.tapestrythreads.com/wp-content/uploads/2015/02/lancuszek2020.jpg" TargetMode="External"/><Relationship Id="rId12" Type="http://schemas.openxmlformats.org/officeDocument/2006/relationships/image" Target="../media/image10.jpeg"/><Relationship Id="rId17" Type="http://schemas.openxmlformats.org/officeDocument/2006/relationships/hyperlink" Target="http://www.tapestrythreads.com/wp-content/uploads/2015/02/lancuszek08.jpg" TargetMode="External"/><Relationship Id="rId25" Type="http://schemas.openxmlformats.org/officeDocument/2006/relationships/hyperlink" Target="http://www.tapestrythreads.com/wp-content/uploads/2015/02/zaklosn11.jpg" TargetMode="External"/><Relationship Id="rId33" Type="http://schemas.openxmlformats.org/officeDocument/2006/relationships/hyperlink" Target="http://www.tapestrythreads.com/wp-content/uploads/2015/02/zalkosn71.jpg" TargetMode="External"/><Relationship Id="rId38" Type="http://schemas.openxmlformats.org/officeDocument/2006/relationships/image" Target="../media/image23.jpeg"/><Relationship Id="rId2" Type="http://schemas.openxmlformats.org/officeDocument/2006/relationships/hyperlink" Target="http://www.tapestrythreads.com/wp-content/uploads/2015/02/lancuszek1.jpg" TargetMode="External"/><Relationship Id="rId16" Type="http://schemas.openxmlformats.org/officeDocument/2006/relationships/image" Target="../media/image12.jpeg"/><Relationship Id="rId20" Type="http://schemas.openxmlformats.org/officeDocument/2006/relationships/image" Target="../media/image14.jpeg"/><Relationship Id="rId29" Type="http://schemas.openxmlformats.org/officeDocument/2006/relationships/hyperlink" Target="http://www.tapestrythreads.com/wp-content/uploads/2015/02/zaklosn51.jpg" TargetMode="External"/><Relationship Id="rId41" Type="http://schemas.openxmlformats.org/officeDocument/2006/relationships/hyperlink" Target="http://www.tapestrythreads.com/wp-content/uploads/2015/02/realizacja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hyperlink" Target="http://www.tapestrythreads.com/wp-content/uploads/2015/02/lancuszek04.jpg" TargetMode="External"/><Relationship Id="rId24" Type="http://schemas.openxmlformats.org/officeDocument/2006/relationships/image" Target="../media/image16.jpeg"/><Relationship Id="rId32" Type="http://schemas.openxmlformats.org/officeDocument/2006/relationships/image" Target="../media/image20.jpeg"/><Relationship Id="rId37" Type="http://schemas.openxmlformats.org/officeDocument/2006/relationships/hyperlink" Target="http://www.tapestrythreads.com/wp-content/uploads/2015/02/realizacja1.jpg" TargetMode="External"/><Relationship Id="rId40" Type="http://schemas.openxmlformats.org/officeDocument/2006/relationships/image" Target="../media/image24.jpeg"/><Relationship Id="rId5" Type="http://schemas.openxmlformats.org/officeDocument/2006/relationships/hyperlink" Target="http://www.tapestrythreads.com/wp-content/uploads/2015/02/lancuszek03.jpg" TargetMode="External"/><Relationship Id="rId15" Type="http://schemas.openxmlformats.org/officeDocument/2006/relationships/hyperlink" Target="http://www.tapestrythreads.com/wp-content/uploads/2015/02/lancuszek06.jpg" TargetMode="External"/><Relationship Id="rId23" Type="http://schemas.openxmlformats.org/officeDocument/2006/relationships/hyperlink" Target="http://www.tapestrythreads.com/wp-content/uploads/2015/02/ramkatkacka2.jpg" TargetMode="External"/><Relationship Id="rId28" Type="http://schemas.openxmlformats.org/officeDocument/2006/relationships/image" Target="../media/image18.jpeg"/><Relationship Id="rId36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hyperlink" Target="http://www.tapestrythreads.com/wp-content/uploads/2015/02/basse_lisse-432.jpg" TargetMode="External"/><Relationship Id="rId31" Type="http://schemas.openxmlformats.org/officeDocument/2006/relationships/hyperlink" Target="http://www.tapestrythreads.com/wp-content/uploads/2015/02/zaklosn61.jpg" TargetMode="External"/><Relationship Id="rId44" Type="http://schemas.openxmlformats.org/officeDocument/2006/relationships/image" Target="../media/image26.jpeg"/><Relationship Id="rId4" Type="http://schemas.openxmlformats.org/officeDocument/2006/relationships/image" Target="../media/image6.jpeg"/><Relationship Id="rId9" Type="http://schemas.openxmlformats.org/officeDocument/2006/relationships/hyperlink" Target="http://www.tapestrythreads.com/wp-content/uploads/2015/02/lancuszek0303.jpg" TargetMode="External"/><Relationship Id="rId14" Type="http://schemas.openxmlformats.org/officeDocument/2006/relationships/image" Target="../media/image11.jpeg"/><Relationship Id="rId22" Type="http://schemas.openxmlformats.org/officeDocument/2006/relationships/image" Target="../media/image15.jpeg"/><Relationship Id="rId27" Type="http://schemas.openxmlformats.org/officeDocument/2006/relationships/hyperlink" Target="http://www.tapestrythreads.com/wp-content/uploads/2015/02/zaklosn31.jpg" TargetMode="External"/><Relationship Id="rId30" Type="http://schemas.openxmlformats.org/officeDocument/2006/relationships/image" Target="../media/image19.jpeg"/><Relationship Id="rId35" Type="http://schemas.openxmlformats.org/officeDocument/2006/relationships/hyperlink" Target="http://www.tapestrythreads.com/wp-content/uploads/2015/02/zaklosn81.jpg" TargetMode="External"/><Relationship Id="rId43" Type="http://schemas.openxmlformats.org/officeDocument/2006/relationships/hyperlink" Target="http://www.tapestrythreads.com/wp-content/uploads/2015/02/realizacja3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pestrythreads.com/wp-content/uploads/2015/02/gobelins_atelier.jpg" TargetMode="External"/><Relationship Id="rId2" Type="http://schemas.openxmlformats.org/officeDocument/2006/relationships/hyperlink" Target="http://www.tapestrythreads.com/wp-content/uploads/2015/02/basse_lisse-432.jpg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pestrythreads.com/wp-content/uploads/2015/02/basse_lisse-432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pestrythreads.com/?p=155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elka sd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7267575" cy="1600200"/>
          </a:xfrm>
        </p:spPr>
      </p:pic>
      <p:sp>
        <p:nvSpPr>
          <p:cNvPr id="5" name="pole tekstowe 4"/>
          <p:cNvSpPr txBox="1"/>
          <p:nvPr/>
        </p:nvSpPr>
        <p:spPr>
          <a:xfrm>
            <a:off x="1761773" y="2132856"/>
            <a:ext cx="52420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Prezentacja wykonana przez Krystynę </a:t>
            </a:r>
            <a:r>
              <a:rPr lang="pl-PL" dirty="0" err="1" smtClean="0"/>
              <a:t>Kralkowską</a:t>
            </a:r>
            <a:endParaRPr lang="pl-PL" dirty="0" smtClean="0"/>
          </a:p>
          <a:p>
            <a:pPr algn="ctr"/>
            <a:r>
              <a:rPr lang="pl-PL" dirty="0" smtClean="0"/>
              <a:t>w ramach projektu „Podaj dalej 2 - Senior dla Kultury”</a:t>
            </a:r>
            <a:br>
              <a:rPr lang="pl-PL" dirty="0" smtClean="0"/>
            </a:br>
            <a:r>
              <a:rPr lang="pl-PL" dirty="0" smtClean="0"/>
              <a:t>realizowanego przez Ministerstwo Kultury</a:t>
            </a:r>
          </a:p>
          <a:p>
            <a:pPr algn="ctr"/>
            <a:r>
              <a:rPr lang="pl-PL" dirty="0" smtClean="0"/>
              <a:t>i Dziedzictwa Narodowego.</a:t>
            </a:r>
          </a:p>
          <a:p>
            <a:pPr algn="ctr"/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zdjęcia\IMG_0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344816" cy="561662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71600" y="6021288"/>
            <a:ext cx="661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FARBOWANE ZIELENIE   </a:t>
            </a:r>
            <a:r>
              <a:rPr lang="pl-PL" b="1" dirty="0" smtClean="0"/>
              <a:t>ZAWSZE BRAKUJE  JAKIEGOŚ ODCIENIU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36.JPG"/>
          <p:cNvPicPr>
            <a:picLocks noChangeAspect="1"/>
          </p:cNvPicPr>
          <p:nvPr/>
        </p:nvPicPr>
        <p:blipFill>
          <a:blip r:embed="rId2" cstate="print"/>
          <a:srcRect l="23625" t="4611" r="11801" b="4451"/>
          <a:stretch>
            <a:fillRect/>
          </a:stretch>
        </p:blipFill>
        <p:spPr>
          <a:xfrm>
            <a:off x="2123728" y="260648"/>
            <a:ext cx="5616624" cy="586455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123728" y="6165304"/>
            <a:ext cx="569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90 X 86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43.JPG"/>
          <p:cNvPicPr>
            <a:picLocks noChangeAspect="1"/>
          </p:cNvPicPr>
          <p:nvPr/>
        </p:nvPicPr>
        <p:blipFill>
          <a:blip r:embed="rId2" cstate="print"/>
          <a:srcRect l="20075" t="2751" r="12988" b="3801"/>
          <a:stretch>
            <a:fillRect/>
          </a:stretch>
        </p:blipFill>
        <p:spPr>
          <a:xfrm>
            <a:off x="1763688" y="188640"/>
            <a:ext cx="5708050" cy="59766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691680" y="616530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					  90 X 90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1484784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Dzisiejsza manufaktura Gobelinów </a:t>
            </a:r>
          </a:p>
          <a:p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to nie tylko muzeum tkanin i rzemiosła artystycznego, lecz instytucja pragnąca ożywiać tradycję tkactwa i pokazać twórców.</a:t>
            </a:r>
            <a:endParaRPr lang="pl-PL" sz="32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548680"/>
            <a:ext cx="77048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TKACTWO  ARTYSTYCZNE  STAŁO  SIĘ  W  MOIM  ŻYCIU  NAJWIĘKSZĄ MIŁOŚCIĄ, PASJĄ, RADOŚCIĄ, KTÓRE TRWA OD 40 LAT.</a:t>
            </a:r>
          </a:p>
          <a:p>
            <a:endParaRPr lang="pl-PL" sz="3200" b="1" dirty="0" smtClean="0"/>
          </a:p>
          <a:p>
            <a:r>
              <a:rPr lang="pl-PL" sz="3200" b="1" dirty="0" smtClean="0"/>
              <a:t>JEST  TO   TWÓRCZOŚĆ  OGROMNIE  PRACOCHŁONNA, WRĘCZ  MOZOLNA,  WYMAGAJĄCA  WYOBRAŹNI,  CIERPLIWOŚCI,  A  JEDNOCZEŚNIE  DAJE  RELAKS  I  SATYSFAKCJĘ.</a:t>
            </a:r>
          </a:p>
          <a:p>
            <a:endParaRPr lang="pl-PL" sz="3200" b="1" dirty="0" smtClean="0"/>
          </a:p>
          <a:p>
            <a:r>
              <a:rPr lang="pl-PL" sz="3200" b="1" dirty="0" smtClean="0"/>
              <a:t>POMYSŁY  PRZYCHODZĄ  NAGLE  I  JEST  ICH  BARDZO  DUŻO.</a:t>
            </a:r>
            <a:endParaRPr lang="pl-PL" sz="3200" b="1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zdjęcia\IMG_1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555776" y="6611779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</a:rPr>
              <a:t>Źródło: zbiory własne</a:t>
            </a:r>
            <a:endParaRPr lang="pl-PL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1340768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KOCHAM  LUDZI  I  KOCHAM  SWOJE  GOBELINY  I  SWOJĄ  ARTYSTYCZNĄ  DUSZĘ.</a:t>
            </a:r>
          </a:p>
          <a:p>
            <a:endParaRPr lang="pl-PL" sz="3200" b="1" dirty="0" smtClean="0"/>
          </a:p>
          <a:p>
            <a:endParaRPr lang="pl-PL" sz="3200" b="1" dirty="0" smtClean="0"/>
          </a:p>
          <a:p>
            <a:r>
              <a:rPr lang="pl-PL" sz="3200" b="1" dirty="0" smtClean="0"/>
              <a:t>PATRZĄC  NA NIE CIESZĘ  SIĘ  BARDZO, ŻE  ZOSTAWIĘ  ŚLAD  PO  SOBIE.</a:t>
            </a:r>
            <a:endParaRPr lang="pl-PL" sz="3200" b="1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1268760"/>
            <a:ext cx="66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Wykorzystano ramy z pracowni:</a:t>
            </a:r>
          </a:p>
          <a:p>
            <a:pPr algn="ctr"/>
            <a:r>
              <a:rPr lang="pl-PL" sz="2800" b="1" dirty="0" smtClean="0"/>
              <a:t>Ramy stylowe, renowacja obrazów i ram</a:t>
            </a:r>
          </a:p>
          <a:p>
            <a:pPr algn="ctr"/>
            <a:endParaRPr lang="pl-PL" sz="2800" b="1" dirty="0" smtClean="0"/>
          </a:p>
          <a:p>
            <a:pPr algn="ctr"/>
            <a:endParaRPr lang="pl-PL" sz="2800" b="1" dirty="0" smtClean="0"/>
          </a:p>
          <a:p>
            <a:pPr algn="ctr"/>
            <a:r>
              <a:rPr lang="pl-PL" sz="4000" b="1" dirty="0" smtClean="0"/>
              <a:t>Michalski Krzysztof</a:t>
            </a:r>
          </a:p>
          <a:p>
            <a:pPr algn="ctr"/>
            <a:endParaRPr lang="pl-PL" sz="2800" b="1" dirty="0" smtClean="0"/>
          </a:p>
          <a:p>
            <a:pPr algn="ctr"/>
            <a:r>
              <a:rPr lang="pl-PL" sz="2800" b="1" dirty="0" smtClean="0"/>
              <a:t>Al. Jana Pawła II 66</a:t>
            </a:r>
          </a:p>
          <a:p>
            <a:pPr algn="ctr"/>
            <a:r>
              <a:rPr lang="pl-PL" sz="2800" b="1" dirty="0" smtClean="0"/>
              <a:t>00-170 Warszawa</a:t>
            </a:r>
          </a:p>
          <a:p>
            <a:pPr algn="ctr"/>
            <a:r>
              <a:rPr lang="pl-PL" sz="2800" b="1" dirty="0" smtClean="0"/>
              <a:t>Tel. 604 233 018</a:t>
            </a:r>
            <a:endParaRPr lang="pl-PL" sz="2800" b="1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619672" y="1772816"/>
            <a:ext cx="58265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atin typeface="Arial Black" pitchFamily="34" charset="0"/>
              </a:rPr>
              <a:t>AUTOR   </a:t>
            </a:r>
            <a:r>
              <a:rPr lang="pl-PL" sz="6600" b="1" dirty="0" smtClean="0">
                <a:latin typeface="Arial Black" pitchFamily="34" charset="0"/>
              </a:rPr>
              <a:t>AZATR</a:t>
            </a:r>
          </a:p>
          <a:p>
            <a:endParaRPr lang="pl-PL" sz="6600" b="1" dirty="0" smtClean="0">
              <a:latin typeface="Arial Black" pitchFamily="34" charset="0"/>
            </a:endParaRPr>
          </a:p>
          <a:p>
            <a:r>
              <a:rPr lang="pl-PL" sz="4000" b="1" dirty="0" smtClean="0">
                <a:latin typeface="Arial Black" pitchFamily="34" charset="0"/>
              </a:rPr>
              <a:t>E - mail   azart20@interia.eu</a:t>
            </a:r>
            <a:endParaRPr lang="pl-PL" sz="40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043608" y="0"/>
            <a:ext cx="6984776" cy="279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 fontScale="67500" lnSpcReduction="20000"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/>
            </a:r>
            <a:b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/>
            </a:r>
            <a:b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/>
            </a:r>
            <a:b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/>
            </a:r>
            <a:b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/>
            </a:r>
            <a:b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/>
            </a:r>
            <a:b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>Uczestnik projektu jako autor niniejszej prezentacji wyraził zgodę na wykorzystanie wytworzonych przez siebie utworów do celów edukacyjnych oraz promocyjnych w części lub całości zgodnie z Regulaminem rekrutacji </a:t>
            </a:r>
            <a:b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>i uczestnictwa w projekcie: „Podaj dalej 2 – Senior dla Kultury”.</a:t>
            </a:r>
            <a:b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/>
            </a:r>
            <a:b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>Ilustracje, zdjęcia i utwory przedstawione w niniejszej prezentacji pochodzą </a:t>
            </a:r>
            <a:b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>z zasobów sieci Internet oraz zasobów prywatnych uczestników projektu i są wykorzystywane przez organizatora wyłącznie w celu edukacyjnych </a:t>
            </a:r>
            <a:b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</a:br>
            <a:r>
              <a:rPr kumimoji="0" lang="pl-PL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j-cs"/>
              </a:rPr>
              <a:t>i promocyjnych ww. projektu. Wykorzystanie prezentacji w innym celu jest prawnie zabronione.</a:t>
            </a:r>
            <a:endParaRPr kumimoji="0" lang="pl-PL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3528" y="-359838"/>
            <a:ext cx="8820472" cy="770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 </a:t>
            </a:r>
            <a:endParaRPr lang="pl-PL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Zakładanie osnowy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Chcąc rozpocząć tkanie</a:t>
            </a:r>
            <a:r>
              <a:rPr kumimoji="0" lang="pl-PL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powinniśmy poznać podstawowe rodzaje splotów.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Nie wszystkie musimy użyć w jednej tkaninie.  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Pierwszym etapem w każdej tkaninie czy jest to tkanina unikatowa, czy warsztatowa jest (przygotowania projektu) przygotowanie i założenie osnowy.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Narzędzia: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rama + listewka 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materiał na osnowę – sznurek lniany</a:t>
            </a:r>
            <a:b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          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1. Z przygotowanymi już rowkami na osnowę.   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2. Ramki z wbitymi gwoźdźmi. 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b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      Od dolnego supełka do górnej listwy i prowadzimy sznurek od dołu do góry…..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      następnie powracamy do dolnej listwy i znowu prowadzimy sznurek od dołu do góry. 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tak do uzyskania zamierzonej szerokości tkaniny.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Cały czas kontrolujemy naprężenie nitek. 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         </a:t>
            </a:r>
            <a:b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Podczas nakładania musimy mieć na uwadze również motyw w naszym projekcie oraz grubość wątku.   </a:t>
            </a:r>
            <a:endParaRPr lang="pl-PL" sz="1600" b="1" i="1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Na</a:t>
            </a:r>
            <a:r>
              <a:rPr kumimoji="0" lang="pl-PL" sz="1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wątek używamy wełny, lnu ,konopi, jedwabiu i innych materiałów.</a:t>
            </a: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Ilość nitek osnowy na cm,</a:t>
            </a:r>
            <a:r>
              <a:rPr kumimoji="0" lang="pl-PL" sz="1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jej rodzaj i grubość zależy od:</a:t>
            </a:r>
            <a:b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– motywów w projekcie</a:t>
            </a:r>
            <a:endParaRPr kumimoji="0" lang="pl-PL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5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05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5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lancuszek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317995300"/>
            <a:ext cx="2857500" cy="1895475"/>
          </a:xfrm>
          <a:prstGeom prst="rect">
            <a:avLst/>
          </a:prstGeom>
          <a:noFill/>
        </p:spPr>
      </p:pic>
      <p:pic>
        <p:nvPicPr>
          <p:cNvPr id="22531" name="Picture 3" descr="lancuszek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316182375"/>
            <a:ext cx="2857500" cy="1895475"/>
          </a:xfrm>
          <a:prstGeom prst="rect">
            <a:avLst/>
          </a:prstGeom>
          <a:noFill/>
        </p:spPr>
      </p:pic>
      <p:pic>
        <p:nvPicPr>
          <p:cNvPr id="22532" name="Picture 4" descr="lancuszek0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-314369450"/>
            <a:ext cx="2857500" cy="1895475"/>
          </a:xfrm>
          <a:prstGeom prst="rect">
            <a:avLst/>
          </a:prstGeom>
          <a:noFill/>
        </p:spPr>
      </p:pic>
      <p:pic>
        <p:nvPicPr>
          <p:cNvPr id="22533" name="Picture 5" descr="lancuszek2020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575" y="-312556525"/>
            <a:ext cx="2857500" cy="1895475"/>
          </a:xfrm>
          <a:prstGeom prst="rect">
            <a:avLst/>
          </a:prstGeom>
          <a:noFill/>
        </p:spPr>
      </p:pic>
      <p:pic>
        <p:nvPicPr>
          <p:cNvPr id="22534" name="Picture 6" descr="lancuszek030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575" y="-310743600"/>
            <a:ext cx="2857500" cy="1895475"/>
          </a:xfrm>
          <a:prstGeom prst="rect">
            <a:avLst/>
          </a:prstGeom>
          <a:noFill/>
        </p:spPr>
      </p:pic>
      <p:pic>
        <p:nvPicPr>
          <p:cNvPr id="22535" name="Picture 7" descr="lancuszek04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1175" y="-306843113"/>
            <a:ext cx="2857500" cy="1895475"/>
          </a:xfrm>
          <a:prstGeom prst="rect">
            <a:avLst/>
          </a:prstGeom>
          <a:noFill/>
        </p:spPr>
      </p:pic>
      <p:pic>
        <p:nvPicPr>
          <p:cNvPr id="22536" name="Picture 8" descr="lancuszek05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1175" y="-297778488"/>
            <a:ext cx="1895475" cy="2857500"/>
          </a:xfrm>
          <a:prstGeom prst="rect">
            <a:avLst/>
          </a:prstGeom>
          <a:noFill/>
        </p:spPr>
      </p:pic>
      <p:pic>
        <p:nvPicPr>
          <p:cNvPr id="22537" name="Picture 9" descr="lancuszek06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60775" y="-297778488"/>
            <a:ext cx="2857500" cy="1895475"/>
          </a:xfrm>
          <a:prstGeom prst="rect">
            <a:avLst/>
          </a:prstGeom>
          <a:noFill/>
        </p:spPr>
      </p:pic>
      <p:pic>
        <p:nvPicPr>
          <p:cNvPr id="22538" name="Picture 10" descr="lancuszek08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1175" y="-271467263"/>
            <a:ext cx="2857500" cy="1895475"/>
          </a:xfrm>
          <a:prstGeom prst="rect">
            <a:avLst/>
          </a:prstGeom>
          <a:noFill/>
        </p:spPr>
      </p:pic>
      <p:pic>
        <p:nvPicPr>
          <p:cNvPr id="22539" name="Picture 11" descr="basse_lisse-432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69900" y="-167917813"/>
            <a:ext cx="2466975" cy="2609850"/>
          </a:xfrm>
          <a:prstGeom prst="rect">
            <a:avLst/>
          </a:prstGeom>
          <a:noFill/>
        </p:spPr>
      </p:pic>
      <p:pic>
        <p:nvPicPr>
          <p:cNvPr id="22540" name="Picture 12" descr="gobelins_atelier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46988" y="-147289838"/>
            <a:ext cx="2857500" cy="2667000"/>
          </a:xfrm>
          <a:prstGeom prst="rect">
            <a:avLst/>
          </a:prstGeom>
          <a:noFill/>
        </p:spPr>
      </p:pic>
      <p:pic>
        <p:nvPicPr>
          <p:cNvPr id="22541" name="Picture 13" descr="ramkatkacka2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9900" y="-52057300"/>
            <a:ext cx="2857500" cy="2447925"/>
          </a:xfrm>
          <a:prstGeom prst="rect">
            <a:avLst/>
          </a:prstGeom>
          <a:noFill/>
        </p:spPr>
      </p:pic>
      <p:pic>
        <p:nvPicPr>
          <p:cNvPr id="22542" name="Picture 14" descr="zaklosn1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114925" y="-52057300"/>
            <a:ext cx="2857500" cy="1895475"/>
          </a:xfrm>
          <a:prstGeom prst="rect">
            <a:avLst/>
          </a:prstGeom>
          <a:noFill/>
        </p:spPr>
      </p:pic>
      <p:pic>
        <p:nvPicPr>
          <p:cNvPr id="22544" name="Picture 16" descr="zaklosn3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69900" y="26431875"/>
            <a:ext cx="2857500" cy="1895475"/>
          </a:xfrm>
          <a:prstGeom prst="rect">
            <a:avLst/>
          </a:prstGeom>
          <a:noFill/>
        </p:spPr>
      </p:pic>
      <p:pic>
        <p:nvPicPr>
          <p:cNvPr id="22545" name="Picture 17" descr="zaklosn5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69900" y="49999900"/>
            <a:ext cx="2857500" cy="1895475"/>
          </a:xfrm>
          <a:prstGeom prst="rect">
            <a:avLst/>
          </a:prstGeom>
          <a:noFill/>
        </p:spPr>
      </p:pic>
      <p:pic>
        <p:nvPicPr>
          <p:cNvPr id="22546" name="Picture 18" descr="zaklosn6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69900" y="57251600"/>
            <a:ext cx="2857500" cy="1895475"/>
          </a:xfrm>
          <a:prstGeom prst="rect">
            <a:avLst/>
          </a:prstGeom>
          <a:noFill/>
        </p:spPr>
      </p:pic>
      <p:pic>
        <p:nvPicPr>
          <p:cNvPr id="22547" name="Picture 19" descr="zalkosn7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69900" y="82632550"/>
            <a:ext cx="1895475" cy="2857500"/>
          </a:xfrm>
          <a:prstGeom prst="rect">
            <a:avLst/>
          </a:prstGeom>
          <a:noFill/>
        </p:spPr>
      </p:pic>
      <p:pic>
        <p:nvPicPr>
          <p:cNvPr id="22548" name="Picture 20" descr="zaklosn8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686175" y="82632550"/>
            <a:ext cx="2857500" cy="1838325"/>
          </a:xfrm>
          <a:prstGeom prst="rect">
            <a:avLst/>
          </a:prstGeom>
          <a:noFill/>
        </p:spPr>
      </p:pic>
      <p:pic>
        <p:nvPicPr>
          <p:cNvPr id="22549" name="Picture 21" descr="realizacja1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808788" y="257816350"/>
            <a:ext cx="5124450" cy="3400425"/>
          </a:xfrm>
          <a:prstGeom prst="rect">
            <a:avLst/>
          </a:prstGeom>
          <a:noFill/>
        </p:spPr>
      </p:pic>
      <p:pic>
        <p:nvPicPr>
          <p:cNvPr id="22550" name="Picture 22" descr="mb_kazanska-m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69900" y="266515850"/>
            <a:ext cx="2362200" cy="2857500"/>
          </a:xfrm>
          <a:prstGeom prst="rect">
            <a:avLst/>
          </a:prstGeom>
          <a:noFill/>
        </p:spPr>
      </p:pic>
      <p:pic>
        <p:nvPicPr>
          <p:cNvPr id="22551" name="Picture 23" descr="realizacja2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441825" y="266515850"/>
            <a:ext cx="2295525" cy="2857500"/>
          </a:xfrm>
          <a:prstGeom prst="rect">
            <a:avLst/>
          </a:prstGeom>
          <a:noFill/>
        </p:spPr>
      </p:pic>
      <p:pic>
        <p:nvPicPr>
          <p:cNvPr id="22552" name="Picture 24" descr="realizacja3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69900" y="303704625"/>
            <a:ext cx="5562600" cy="837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zdjęcia\IMG_1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231" y="404664"/>
            <a:ext cx="7778948" cy="5472608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043608" y="6021288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NASNUTA OSNOWA NA RAMIE</a:t>
            </a:r>
            <a:endParaRPr lang="pl-PL" sz="24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zdjęcia\IMG_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3"/>
            <a:ext cx="4515966" cy="561662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627784" y="6093296"/>
            <a:ext cx="5404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POCZĄTEK PRACY  </a:t>
            </a:r>
            <a:r>
              <a:rPr lang="pl-PL" b="1" dirty="0" smtClean="0"/>
              <a:t>WZÓR W SKALI </a:t>
            </a:r>
            <a:r>
              <a:rPr lang="pl-PL" sz="2000" b="1" dirty="0" smtClean="0"/>
              <a:t>1:1</a:t>
            </a:r>
            <a:r>
              <a:rPr lang="pl-PL" b="1" dirty="0" smtClean="0"/>
              <a:t> POD TKANINĄ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zdjęcia\IMG_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zdjęcia\IMG_0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zdjęcia\IMG_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zdjęcia\IMG_0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zdjęcia\IMG_0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zdjęcia\IMG_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/>
          <a:lstStyle/>
          <a:p>
            <a:r>
              <a:rPr lang="pl-PL" dirty="0" smtClean="0"/>
              <a:t>Zawody zaginione 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9144000" cy="2304256"/>
          </a:xfrm>
        </p:spPr>
        <p:txBody>
          <a:bodyPr>
            <a:normAutofit lnSpcReduction="10000"/>
          </a:bodyPr>
          <a:lstStyle/>
          <a:p>
            <a:r>
              <a:rPr lang="pl-PL" sz="4300" b="1" dirty="0" smtClean="0"/>
              <a:t>GOBELIN   tkanina unikatowa</a:t>
            </a:r>
          </a:p>
          <a:p>
            <a:endParaRPr lang="pl-PL" sz="4300" b="1" dirty="0" smtClean="0"/>
          </a:p>
          <a:p>
            <a:r>
              <a:rPr lang="pl-PL" sz="4800" b="1" dirty="0"/>
              <a:t>a</a:t>
            </a:r>
            <a:r>
              <a:rPr lang="pl-PL" sz="4800" b="1" dirty="0" smtClean="0"/>
              <a:t>utor   AZART</a:t>
            </a:r>
            <a:endParaRPr lang="pl-PL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zdjęcia\IMG_0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21 86x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88640"/>
            <a:ext cx="5692551" cy="615704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979712" y="6381328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            94 X 86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1032" y="2132856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i="1" dirty="0" smtClean="0">
                <a:latin typeface="Times New Roman" pitchFamily="18" charset="0"/>
                <a:cs typeface="Times New Roman" pitchFamily="18" charset="0"/>
              </a:rPr>
              <a:t>Tkaniny o wysokich walorach artystycznych </a:t>
            </a:r>
          </a:p>
          <a:p>
            <a:r>
              <a:rPr lang="pl-PL" sz="4000" b="1" i="1" dirty="0" smtClean="0">
                <a:latin typeface="Times New Roman" pitchFamily="18" charset="0"/>
                <a:cs typeface="Times New Roman" pitchFamily="18" charset="0"/>
              </a:rPr>
              <a:t>przypominające obrazy najczęściej o motywach</a:t>
            </a:r>
          </a:p>
          <a:p>
            <a:r>
              <a:rPr lang="pl-PL" sz="4000" b="1" i="1" dirty="0" smtClean="0">
                <a:latin typeface="Times New Roman" pitchFamily="18" charset="0"/>
                <a:cs typeface="Times New Roman" pitchFamily="18" charset="0"/>
              </a:rPr>
              <a:t> mitologicznych lub biblijnych </a:t>
            </a:r>
            <a:endParaRPr lang="pl-PL" sz="4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67544" y="404664"/>
            <a:ext cx="79208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5400" b="1" dirty="0" smtClean="0"/>
              <a:t>GOBELIN</a:t>
            </a:r>
            <a:r>
              <a:rPr lang="pl-PL" sz="4000" b="1" dirty="0" smtClean="0"/>
              <a:t>  </a:t>
            </a:r>
            <a:r>
              <a:rPr lang="pl-PL" sz="2000" b="1" dirty="0" smtClean="0"/>
              <a:t>LUB</a:t>
            </a:r>
            <a:r>
              <a:rPr lang="pl-PL" sz="4000" b="1" dirty="0" smtClean="0"/>
              <a:t>  </a:t>
            </a:r>
            <a:r>
              <a:rPr lang="pl-PL" sz="5400" b="1" dirty="0" smtClean="0"/>
              <a:t>ARRAS</a:t>
            </a:r>
            <a:endParaRPr lang="pl-PL" sz="5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19672" y="2636912"/>
            <a:ext cx="5955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 smtClean="0"/>
              <a:t>TEMAT  SAKRALNY</a:t>
            </a:r>
            <a:endParaRPr lang="pl-PL" sz="6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Gobelin\DSC00185 69x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3202394" cy="551723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763688" y="5877272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MATKA  POD  KRZYŻEM            119 X 69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34 50x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88640"/>
            <a:ext cx="3080705" cy="604867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267744" y="6309320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MADONNA Z DZIECIĄTKIEM          147 X 77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Gobelin\DSC00187 101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16000"/>
            <a:ext cx="3969205" cy="6021288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339752" y="630932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CHRYSTUS </a:t>
            </a:r>
            <a:r>
              <a:rPr lang="pl-PL" b="1" dirty="0" smtClean="0"/>
              <a:t> </a:t>
            </a:r>
            <a:r>
              <a:rPr lang="pl-PL" sz="1100" b="1" dirty="0" smtClean="0"/>
              <a:t>WG.</a:t>
            </a:r>
            <a:r>
              <a:rPr lang="pl-PL" b="1" dirty="0" smtClean="0"/>
              <a:t>DIEGO  VELAZQUZ            </a:t>
            </a:r>
            <a:r>
              <a:rPr lang="pl-PL" sz="2000" b="1" dirty="0" smtClean="0"/>
              <a:t>150 X 101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31 76x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4651805" cy="61023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83768" y="638132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MADONNA  CZĘSTOCHOWSKA         99 X 76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30 70x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88640"/>
            <a:ext cx="3478529" cy="602128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59832" y="623731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ŚW. ANTONI                    117 X 70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35 77x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88640"/>
            <a:ext cx="2978012" cy="610027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11760" y="630932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MADONNA Z DZIECIĄTKIEM      100 X 50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/>
          </a:bodyPr>
          <a:lstStyle/>
          <a:p>
            <a:r>
              <a:rPr lang="pl-PL" sz="3900" b="1" dirty="0" smtClean="0"/>
              <a:t>Gobelin</a:t>
            </a:r>
            <a:r>
              <a:rPr lang="pl-PL" b="1" dirty="0" smtClean="0"/>
              <a:t>, tkanina dekoracyjna jednostronna, naśladująca obraz, może zawierać motywy figuralne, pejzażowe lub ornamentalne traktowane podobnie jak w malarstwie tzn. z uwzględnieniem kompozycji, perspektywy i gamy barwnej.</a:t>
            </a:r>
          </a:p>
          <a:p>
            <a:endParaRPr lang="pl-PL" b="1" dirty="0" smtClean="0"/>
          </a:p>
          <a:p>
            <a:r>
              <a:rPr lang="pl-PL" b="1" dirty="0" smtClean="0"/>
              <a:t> Wykonana na krośnie techniką gobelinową,   tkacz pracujący na krośnie pionowym ,    posługuje się kartonem - projektem w skali 1:1, zaprojektowanym przez autora, artystę malarza.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548680"/>
            <a:ext cx="4769380" cy="58052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2996952"/>
            <a:ext cx="7148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 smtClean="0"/>
              <a:t>TEMAT  HISTORYCZNY</a:t>
            </a:r>
            <a:endParaRPr lang="pl-PL" sz="60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Gobelin\DSC00192 60x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8640"/>
            <a:ext cx="4841133" cy="6057122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907704" y="630932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KRÓLOWA  JADWIGA </a:t>
            </a:r>
            <a:r>
              <a:rPr lang="pl-PL" sz="1100" b="1" dirty="0" smtClean="0"/>
              <a:t>WG</a:t>
            </a:r>
            <a:r>
              <a:rPr lang="pl-PL" sz="1400" b="1" dirty="0" smtClean="0"/>
              <a:t>.MARCELI BACCIARELLI           </a:t>
            </a:r>
            <a:r>
              <a:rPr lang="pl-PL" b="1" dirty="0" smtClean="0"/>
              <a:t>75 X 60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Gobelin\DSC00193 6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6632"/>
            <a:ext cx="4163770" cy="619268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619672" y="6309320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KRÓL  STEFAN  BATORY </a:t>
            </a:r>
            <a:r>
              <a:rPr lang="pl-PL" sz="1100" b="1" dirty="0" smtClean="0"/>
              <a:t>WG.</a:t>
            </a:r>
            <a:r>
              <a:rPr lang="pl-PL" sz="1400" b="1" dirty="0" smtClean="0"/>
              <a:t>MARCELI BACCIARELLI                     </a:t>
            </a:r>
            <a:r>
              <a:rPr lang="pl-PL" b="1" dirty="0" smtClean="0"/>
              <a:t>90 X 60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Gobelin\DSC00194 65x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722323" cy="6264696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331640" y="6309320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KRÓL  JAN III SOBIESKI  </a:t>
            </a:r>
            <a:r>
              <a:rPr lang="pl-PL" sz="1100" b="1" dirty="0" smtClean="0"/>
              <a:t>WG. </a:t>
            </a:r>
            <a:r>
              <a:rPr lang="pl-PL" sz="1600" b="1" dirty="0" smtClean="0"/>
              <a:t>MARCELI BACCIARELLI          </a:t>
            </a:r>
            <a:r>
              <a:rPr lang="pl-PL" sz="2000" b="1" dirty="0" smtClean="0"/>
              <a:t>85 X 65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1.png"/>
          <p:cNvPicPr>
            <a:picLocks noChangeAspect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>
          <a:xfrm>
            <a:off x="1835696" y="332656"/>
            <a:ext cx="5486400" cy="623731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52.JPG"/>
          <p:cNvPicPr>
            <a:picLocks noChangeAspect="1"/>
          </p:cNvPicPr>
          <p:nvPr/>
        </p:nvPicPr>
        <p:blipFill>
          <a:blip r:embed="rId2" cstate="print"/>
          <a:srcRect l="3759" r="2782" b="2832"/>
          <a:stretch>
            <a:fillRect/>
          </a:stretch>
        </p:blipFill>
        <p:spPr>
          <a:xfrm rot="5400000">
            <a:off x="1353951" y="958417"/>
            <a:ext cx="6336706" cy="494116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49.JPG"/>
          <p:cNvPicPr>
            <a:picLocks noChangeAspect="1"/>
          </p:cNvPicPr>
          <p:nvPr/>
        </p:nvPicPr>
        <p:blipFill>
          <a:blip r:embed="rId2" cstate="print"/>
          <a:srcRect l="4734" t="2161"/>
          <a:stretch>
            <a:fillRect/>
          </a:stretch>
        </p:blipFill>
        <p:spPr>
          <a:xfrm rot="5400000">
            <a:off x="1745940" y="1070484"/>
            <a:ext cx="5796136" cy="446449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3140968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/>
              <a:t>  </a:t>
            </a:r>
            <a:r>
              <a:rPr lang="pl-PL" sz="6000" b="1" dirty="0" smtClean="0"/>
              <a:t>KOPIE</a:t>
            </a:r>
            <a:r>
              <a:rPr lang="pl-PL" sz="6000" dirty="0" smtClean="0"/>
              <a:t>  </a:t>
            </a:r>
            <a:r>
              <a:rPr lang="pl-PL" sz="6000" b="1" dirty="0" smtClean="0"/>
              <a:t>MISTRZÓW</a:t>
            </a:r>
            <a:endParaRPr lang="pl-PL" sz="6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Gobelin\DSC00186 87x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000" y="216000"/>
            <a:ext cx="4827074" cy="561662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123728" y="616530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STARY  MACIEJ                                                100 X 87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-675455"/>
            <a:ext cx="8064896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2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200" i="1" dirty="0" smtClean="0">
                <a:latin typeface="Arial" pitchFamily="34" charset="0"/>
                <a:cs typeface="Arial" pitchFamily="34" charset="0"/>
              </a:rPr>
            </a:br>
            <a:r>
              <a:rPr lang="pl-PL" sz="12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200" b="1" i="1" dirty="0" smtClean="0">
                <a:latin typeface="Arial" pitchFamily="34" charset="0"/>
                <a:cs typeface="Arial" pitchFamily="34" charset="0"/>
              </a:rPr>
            </a:br>
            <a:endParaRPr lang="pl-PL" sz="1200" b="1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2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200" b="1" i="1" dirty="0" smtClean="0">
                <a:latin typeface="Arial" pitchFamily="34" charset="0"/>
                <a:cs typeface="Arial" pitchFamily="34" charset="0"/>
              </a:rPr>
            </a:br>
            <a:endParaRPr lang="pl-PL" sz="1200" b="1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i="1" dirty="0" smtClean="0">
                <a:latin typeface="Arial" pitchFamily="34" charset="0"/>
                <a:cs typeface="Arial" pitchFamily="34" charset="0"/>
              </a:rPr>
            </a:br>
            <a:r>
              <a:rPr lang="pl-PL" sz="2000" i="1" dirty="0" smtClean="0">
                <a:latin typeface="Arial" pitchFamily="34" charset="0"/>
                <a:cs typeface="Arial" pitchFamily="34" charset="0"/>
                <a:hlinkClick r:id="rId2"/>
              </a:rPr>
              <a:t>  </a:t>
            </a:r>
            <a:r>
              <a:rPr lang="pl-PL" sz="2000" i="1" dirty="0" smtClean="0">
                <a:latin typeface="Arial" pitchFamily="34" charset="0"/>
                <a:cs typeface="Arial" pitchFamily="34" charset="0"/>
              </a:rPr>
              <a:t>      </a:t>
            </a:r>
            <a:r>
              <a:rPr lang="pl-PL" sz="3600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pl-PL" sz="3600" b="1" i="1" dirty="0" smtClean="0">
                <a:latin typeface="Arial" pitchFamily="34" charset="0"/>
                <a:cs typeface="Arial" pitchFamily="34" charset="0"/>
              </a:rPr>
              <a:t> Produkuje się gobeliny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– na warsztatach </a:t>
            </a:r>
            <a:r>
              <a:rPr lang="pl-PL" sz="2400" b="1" i="1" dirty="0" smtClean="0">
                <a:latin typeface="Arial" pitchFamily="34" charset="0"/>
                <a:cs typeface="Arial" pitchFamily="34" charset="0"/>
              </a:rPr>
              <a:t>pionowych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2000" b="1" i="1" dirty="0" err="1" smtClean="0">
                <a:latin typeface="Arial" pitchFamily="34" charset="0"/>
                <a:cs typeface="Arial" pitchFamily="34" charset="0"/>
              </a:rPr>
              <a:t>haute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i="1" dirty="0" err="1" smtClean="0">
                <a:latin typeface="Arial" pitchFamily="34" charset="0"/>
                <a:cs typeface="Arial" pitchFamily="34" charset="0"/>
              </a:rPr>
              <a:t>lisse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), co zawsze było miejscową specjalnością.</a:t>
            </a:r>
            <a:br>
              <a:rPr lang="pl-PL" sz="20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– na warsztatach </a:t>
            </a:r>
            <a:r>
              <a:rPr lang="pl-PL" sz="2400" b="1" i="1" dirty="0" smtClean="0">
                <a:latin typeface="Arial" pitchFamily="34" charset="0"/>
                <a:cs typeface="Arial" pitchFamily="34" charset="0"/>
              </a:rPr>
              <a:t>poziomych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i="1" dirty="0" err="1" smtClean="0">
                <a:latin typeface="Arial" pitchFamily="34" charset="0"/>
                <a:cs typeface="Arial" pitchFamily="34" charset="0"/>
              </a:rPr>
              <a:t>(bass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pl-PL" sz="2000" b="1" i="1" dirty="0" err="1" smtClean="0">
                <a:latin typeface="Arial" pitchFamily="34" charset="0"/>
                <a:cs typeface="Arial" pitchFamily="34" charset="0"/>
              </a:rPr>
              <a:t>lisse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) od sprowadzenia w 1940 roku części zbombardowanej manufaktury w </a:t>
            </a:r>
            <a:r>
              <a:rPr lang="pl-PL" sz="2000" b="1" i="1" dirty="0" err="1" smtClean="0">
                <a:latin typeface="Arial" pitchFamily="34" charset="0"/>
                <a:cs typeface="Arial" pitchFamily="34" charset="0"/>
              </a:rPr>
              <a:t>Beauvais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pl-PL" sz="20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– oraz dywany  Manufaktury </a:t>
            </a:r>
            <a:r>
              <a:rPr lang="pl-PL" sz="2000" b="1" i="1" dirty="0" err="1" smtClean="0">
                <a:latin typeface="Arial" pitchFamily="34" charset="0"/>
                <a:cs typeface="Arial" pitchFamily="34" charset="0"/>
              </a:rPr>
              <a:t>Savonnerie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  <a:hlinkClick r:id="rId3"/>
              </a:rPr>
              <a:t>  </a:t>
            </a:r>
            <a:endParaRPr lang="pl-PL" sz="2000" b="1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i="1" dirty="0" smtClean="0">
                <a:latin typeface="Arial" pitchFamily="34" charset="0"/>
                <a:cs typeface="Arial" pitchFamily="34" charset="0"/>
              </a:rPr>
              <a:t>   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i="1" dirty="0" smtClean="0">
                <a:latin typeface="Arial" pitchFamily="34" charset="0"/>
                <a:cs typeface="Arial" pitchFamily="34" charset="0"/>
              </a:rPr>
              <a:t>    </a:t>
            </a: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  Wszystkie tkaniny wykonywane są w tradycyjny sposób.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000" b="1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 Osoby pracujące w manufakturze muszą posiadać najwyższe umiejętności w tej dziedzinie.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i="1" dirty="0" smtClean="0">
                <a:latin typeface="Arial" pitchFamily="34" charset="0"/>
                <a:cs typeface="Arial" pitchFamily="34" charset="0"/>
              </a:rPr>
              <a:t>Cała produkcja przeznaczona jest na potrzeby instytucji państwowych</a:t>
            </a:r>
            <a:r>
              <a:rPr lang="pl-PL" sz="1200" b="1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l-PL" sz="1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200" b="1" dirty="0" smtClean="0">
                <a:latin typeface="Arial" pitchFamily="34" charset="0"/>
                <a:cs typeface="Arial" pitchFamily="34" charset="0"/>
              </a:rPr>
            </a:br>
            <a:endParaRPr lang="pl-PL" sz="12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l-PL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33 80x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2084" y="188640"/>
            <a:ext cx="4676377" cy="604867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11760" y="6237312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STUDIUM  KONIA </a:t>
            </a:r>
            <a:r>
              <a:rPr lang="pl-PL" sz="1100" b="1" dirty="0" smtClean="0"/>
              <a:t>WG. </a:t>
            </a:r>
            <a:r>
              <a:rPr lang="pl-PL" sz="1400" b="1" dirty="0" smtClean="0"/>
              <a:t>JANA MATEJKI           </a:t>
            </a:r>
            <a:r>
              <a:rPr lang="pl-PL" sz="2000" b="1" dirty="0" smtClean="0"/>
              <a:t>101 X 80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Gobelin\DSC00188 69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8641"/>
            <a:ext cx="2688322" cy="590560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555776" y="630932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GALOP KONIA  </a:t>
            </a:r>
            <a:r>
              <a:rPr lang="pl-PL" sz="1400" b="1" dirty="0" smtClean="0"/>
              <a:t>WG.JANA MATEJKI     </a:t>
            </a:r>
            <a:r>
              <a:rPr lang="pl-PL" sz="2000" b="1" dirty="0" smtClean="0"/>
              <a:t>150 X 69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07.JPG"/>
          <p:cNvPicPr>
            <a:picLocks noChangeAspect="1"/>
          </p:cNvPicPr>
          <p:nvPr/>
        </p:nvPicPr>
        <p:blipFill>
          <a:blip r:embed="rId2" cstate="print"/>
          <a:srcRect l="12988" t="2751" r="16138" b="3801"/>
          <a:stretch>
            <a:fillRect/>
          </a:stretch>
        </p:blipFill>
        <p:spPr>
          <a:xfrm>
            <a:off x="1907704" y="188640"/>
            <a:ext cx="6118253" cy="605027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907704" y="6237312"/>
            <a:ext cx="628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Arial Black" pitchFamily="34" charset="0"/>
              </a:rPr>
              <a:t>MARTWA  NATURA                                101 X 103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Gobelin\DSC001966 95x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486" y="188640"/>
            <a:ext cx="5031559" cy="6192688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 flipH="1">
            <a:off x="2051720" y="6381328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 VESUS  </a:t>
            </a:r>
            <a:r>
              <a:rPr lang="pl-PL" sz="1100" b="1" dirty="0" smtClean="0"/>
              <a:t>WG. </a:t>
            </a:r>
            <a:r>
              <a:rPr lang="pl-PL" sz="1400" b="1" dirty="0" smtClean="0"/>
              <a:t>SANDRO BOTTICELLI                                       </a:t>
            </a:r>
            <a:r>
              <a:rPr lang="pl-PL" sz="2000" b="1" dirty="0" smtClean="0"/>
              <a:t>115 X 95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Gobelin\PICT0001 73x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6632"/>
            <a:ext cx="4595467" cy="619268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907704" y="630932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KOBIETA W KAPELUSZU </a:t>
            </a:r>
            <a:r>
              <a:rPr lang="pl-PL" sz="1100" b="1" dirty="0" smtClean="0"/>
              <a:t>WG. </a:t>
            </a:r>
            <a:r>
              <a:rPr lang="pl-PL" sz="1400" b="1" dirty="0" smtClean="0"/>
              <a:t>PABLO PICASSO                </a:t>
            </a:r>
            <a:r>
              <a:rPr lang="pl-PL" sz="2000" b="1" dirty="0" smtClean="0"/>
              <a:t>95 X 73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32 76x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3932" y="188641"/>
            <a:ext cx="4182720" cy="604867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55776" y="6309320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PORTRET KOBIETY </a:t>
            </a:r>
            <a:r>
              <a:rPr lang="pl-PL" sz="1100" b="1" dirty="0" smtClean="0"/>
              <a:t>WG. </a:t>
            </a:r>
            <a:r>
              <a:rPr lang="pl-PL" sz="1400" b="1" dirty="0" smtClean="0"/>
              <a:t>PABLO PICASSO        </a:t>
            </a:r>
            <a:r>
              <a:rPr lang="pl-PL" sz="2000" b="1" dirty="0" smtClean="0"/>
              <a:t>110 X 76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19672" y="3212976"/>
            <a:ext cx="4679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 smtClean="0"/>
              <a:t>   ABSTRAKCJE</a:t>
            </a:r>
            <a:endParaRPr lang="pl-PL" sz="60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Gobelin\PICT0002 10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703074" cy="602128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899592" y="638132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 – KOŁO                                                                          90 X 100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Gobelin\DSC00189 106x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289074" cy="559168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99592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LOS  </a:t>
            </a:r>
            <a:r>
              <a:rPr lang="pl-PL" b="1" dirty="0" smtClean="0"/>
              <a:t>                                                                                                86 X 106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31.JPG"/>
          <p:cNvPicPr>
            <a:picLocks noChangeAspect="1"/>
          </p:cNvPicPr>
          <p:nvPr/>
        </p:nvPicPr>
        <p:blipFill>
          <a:blip r:embed="rId2" cstate="print"/>
          <a:srcRect l="12201" t="4851" r="6688" b="6951"/>
          <a:stretch>
            <a:fillRect/>
          </a:stretch>
        </p:blipFill>
        <p:spPr>
          <a:xfrm rot="5400000">
            <a:off x="2292245" y="740203"/>
            <a:ext cx="5980095" cy="487697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843808" y="6165304"/>
            <a:ext cx="506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KOGUT                                    100 X 83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zdjęcia\IMG_3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355976" y="0"/>
            <a:ext cx="217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źródło: zbiory własne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82.JPG"/>
          <p:cNvPicPr>
            <a:picLocks noChangeAspect="1"/>
          </p:cNvPicPr>
          <p:nvPr/>
        </p:nvPicPr>
        <p:blipFill>
          <a:blip r:embed="rId2" cstate="print"/>
          <a:srcRect l="17713" t="2751" r="12201" b="4451"/>
          <a:stretch>
            <a:fillRect/>
          </a:stretch>
        </p:blipFill>
        <p:spPr>
          <a:xfrm>
            <a:off x="1937298" y="188640"/>
            <a:ext cx="6091085" cy="604867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907704" y="6309320"/>
            <a:ext cx="620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latin typeface="Arial Black" pitchFamily="34" charset="0"/>
              </a:rPr>
              <a:t>PTAK                                                         90 X 94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15 92x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890037" cy="58052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907704" y="6093296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TANCERKA                                                                   90 X 92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89.JPG"/>
          <p:cNvPicPr>
            <a:picLocks noChangeAspect="1"/>
          </p:cNvPicPr>
          <p:nvPr/>
        </p:nvPicPr>
        <p:blipFill>
          <a:blip r:embed="rId2" cstate="print"/>
          <a:srcRect l="16925" t="2100" r="9838" b="3801"/>
          <a:stretch>
            <a:fillRect/>
          </a:stretch>
        </p:blipFill>
        <p:spPr>
          <a:xfrm>
            <a:off x="1979712" y="188640"/>
            <a:ext cx="6248400" cy="602128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979712" y="6309320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KULA                                                           88 X 89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Gobelin\DSC00191 86x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8166517" cy="562554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39552" y="6165304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 </a:t>
            </a:r>
            <a:r>
              <a:rPr lang="pl-PL" sz="2000" b="1" dirty="0" smtClean="0"/>
              <a:t>WICHER                                                                                           56  X 86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9632" y="299695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b="1" dirty="0" smtClean="0">
                <a:latin typeface="Arial Black" pitchFamily="34" charset="0"/>
              </a:rPr>
              <a:t>  KOBIETY</a:t>
            </a:r>
            <a:endParaRPr lang="pl-PL" sz="72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Gobelin\DSC00190 130x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699248" cy="566144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-1476672" y="6165304"/>
            <a:ext cx="1022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                                                                                                  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5949280"/>
            <a:ext cx="7817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PORTRET  KOBIETY                                                    97 X 138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__Program Files (x86)_Q-vision_Q-konica_Q-KmOpenApiScan_jobs_andrzejj_sendmail_00206B8A7D4E150710090634_0001.jpg"/>
          <p:cNvPicPr>
            <a:picLocks noChangeAspect="1"/>
          </p:cNvPicPr>
          <p:nvPr/>
        </p:nvPicPr>
        <p:blipFill>
          <a:blip r:embed="rId2" cstate="print"/>
          <a:srcRect l="32672" b="61656"/>
          <a:stretch>
            <a:fillRect/>
          </a:stretch>
        </p:blipFill>
        <p:spPr>
          <a:xfrm>
            <a:off x="1350390" y="332656"/>
            <a:ext cx="7061926" cy="568863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403648" y="6093296"/>
            <a:ext cx="691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PORTRET KOBIETY                                                              107 X 125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9118.JPG"/>
          <p:cNvPicPr>
            <a:picLocks noChangeAspect="1"/>
          </p:cNvPicPr>
          <p:nvPr/>
        </p:nvPicPr>
        <p:blipFill>
          <a:blip r:embed="rId2" cstate="print"/>
          <a:srcRect l="8000" t="5908" r="9333" b="5667"/>
          <a:stretch>
            <a:fillRect/>
          </a:stretch>
        </p:blipFill>
        <p:spPr>
          <a:xfrm>
            <a:off x="2555776" y="332656"/>
            <a:ext cx="4464496" cy="583264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55776" y="6165304"/>
            <a:ext cx="458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PORTRET                         150 X 100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99.JPG"/>
          <p:cNvPicPr>
            <a:picLocks noChangeAspect="1"/>
          </p:cNvPicPr>
          <p:nvPr/>
        </p:nvPicPr>
        <p:blipFill>
          <a:blip r:embed="rId2" cstate="print"/>
          <a:srcRect l="11413" t="1050" r="14563" b="2751"/>
          <a:stretch>
            <a:fillRect/>
          </a:stretch>
        </p:blipFill>
        <p:spPr>
          <a:xfrm>
            <a:off x="1824438" y="260648"/>
            <a:ext cx="6131938" cy="59766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835696" y="6237312"/>
            <a:ext cx="617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TANCERKA                                               90 X 92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51720" y="2636912"/>
            <a:ext cx="485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smtClean="0">
                <a:latin typeface="Arial Black" pitchFamily="34" charset="0"/>
              </a:rPr>
              <a:t>KWIATY</a:t>
            </a:r>
            <a:endParaRPr lang="pl-PL" sz="72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1032" y="548680"/>
            <a:ext cx="871296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Arras</a:t>
            </a: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to nazwa powstała od miasta w którym wytwarzano bogato dekorowany rodzaj tkanin. Wykonywano go przeważnie na wełnianej osnowie jednak do wełnianego wątku dodawano jedwabną oraz metalową: srebrną lub pozłacaną nić. Były to bardzo cenne i pracochłonne prace. Trafiały na królewski dwór do XVII w.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Gobelin</a:t>
            </a: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pochodzi od nazwiska  rodziny tkaczy, działających w XV wieku na południowo-wschodnich przedmieściach Paryża wzdłuż rzeki </a:t>
            </a:r>
            <a:r>
              <a:rPr kumimoji="0" lang="pl-PL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Bièvre</a:t>
            </a: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Warsztaty ich zostały wykupione w 1601 roku przez króla Henryka IV. Sprowadził tam tkaczy flamandzkich. W 1607 wzniósł tam nowe budynki Za czasów Ludwika XIV minister Colbert wspierając rodzimy przemysł skupił tam różnego rodzaju warsztaty i stworzył Królewską Manufakturę Mebli Koronnych zwaną potocznie „Les </a:t>
            </a:r>
            <a:r>
              <a:rPr kumimoji="0" lang="pl-PL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Gobelins</a:t>
            </a: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”. Przetrwała ona do dziś w niewiele zmienionym kształcie (znajduje się teraz w centrum XIII Dzielnicy). Nie miały już tak drogich dodatków ale były pod względem artystycznym „biedniejszym” krewnym arrasów. Tradycja nadal jest podtrzymywana.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3"/>
              </a:rPr>
              <a:t> 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Gobelin\PICT0003 93x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6378839" cy="586490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403648" y="6165304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                            86 X 93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Gobelin\PICT0005 73x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021763" cy="592365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835696" y="623731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    86 X 73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Gobelin\PICT0006 76x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631" y="188640"/>
            <a:ext cx="4921784" cy="612068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195736" y="638132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93 X 76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Gobelin\PICT0007 78x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5059450" cy="607929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907704" y="6381328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94  X 78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Gobelin\PICT0008 76x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819003" cy="588989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267744" y="6165304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KWIATY                                                     93 X 76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Gobelin\PICT0009 76x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316" y="188641"/>
            <a:ext cx="4876427" cy="597666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339752" y="6237312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94  X 77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Gobelin\PICT0010 79x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7616" y="260648"/>
            <a:ext cx="4944850" cy="576064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411760" y="6165304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93 X 79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Gobelin\PICT0011 76x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9620" y="188641"/>
            <a:ext cx="4773570" cy="597666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555776" y="623731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94 X 76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13 94x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6350" y="188641"/>
            <a:ext cx="6637646" cy="59766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475656" y="6237312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                            85 X 94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16 99x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2984" y="188640"/>
            <a:ext cx="6505647" cy="59046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475656" y="6237312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RÓŻA  BIAŁA                                                                         89 X 99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404665"/>
            <a:ext cx="835292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Projekt</a:t>
            </a:r>
            <a:endParaRPr kumimoji="0" lang="pl-PL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pl-PL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owstawania tkanin unikatowych. Jest to rodzaj tkaniny gdzie nie mamy określonych schematów i motywów do wytkania.  Króluje tu pełna dowolność! 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Pierwszym krokiem w tworzeniu tkaniny jest zawsze projekt. 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Najpierw pojawia się myśl, natchnienie i chęć przekazania jej światu za pomącą odpowiednio dobranych technik.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Tkanina zawsze zbudowana jest na zasadzie przeplatania dwóch grup nitek. 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Pionowe nitki to – osnowa. Są szkieletem dla całej pracy tkackiej. Oraz nitki poziomo przeplatane pomiędzy nimi czyli – wątek. 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Projektować można z reguły dowolnie: za  pomącą komputera, ręcznie, niekiedy nie mając skonkretyzowanego planu także improwizując.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Tematyka jest dowolna. Trzymamy się jednak ogólnych zasad kompozycji i doboru kolorów.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b="1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akładany że nasze „dzieło” ma cieszyć a nie odpychać jego odbiorcę.</a:t>
            </a:r>
            <a:b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          </a:t>
            </a:r>
            <a:b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       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17 92x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3304" y="260648"/>
            <a:ext cx="6191322" cy="583264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403648" y="609329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RÓŻA  ŻÓŁTA                                                                    87 X 92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18 98x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88640"/>
            <a:ext cx="6635471" cy="594928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616530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RÓŻA   CZERWONA                                                                 86 X 98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19 99x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6668353" cy="592371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619672" y="6165304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RÓŻA  CZARNA                                                                       88 X 99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20 93x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0158" y="188640"/>
            <a:ext cx="6346990" cy="59766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835696" y="6237312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RÓŻA  RÓŻOWA                                                                 88  X 93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22 86x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1686" y="116632"/>
            <a:ext cx="5603519" cy="619268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267744" y="6381328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           97 X 87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23 87x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88640"/>
            <a:ext cx="5461951" cy="598941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339752" y="623731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        95 X 87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CT0025 86x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8026" y="188641"/>
            <a:ext cx="5443489" cy="604867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339752" y="623731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KWIATY                                                                95 X 86</a:t>
            </a:r>
            <a:endParaRPr lang="pl-PL" sz="20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zdjęcia\IMG_0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108" y="188640"/>
            <a:ext cx="6198403" cy="612068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547664" y="630932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Arial Black" pitchFamily="34" charset="0"/>
              </a:rPr>
              <a:t>KWIAT                                                       90 X 90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zdjęcia\IMG_0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6393968" cy="617034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763688" y="6381328"/>
            <a:ext cx="654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Arial Black" pitchFamily="34" charset="0"/>
              </a:rPr>
              <a:t>KWIATY                                                         86 X 91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zdjęcia\IMG_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6407094" cy="612068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547664" y="6309320"/>
            <a:ext cx="654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           88 X 92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332656"/>
            <a:ext cx="79928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  <a:t> Namalowałam projekt tkaniny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  <a:t>Jest to dla tkacza schemat  będący bazą do uzyskania określonej gamy kolorystycznej przy barwieniu wątku i przeniesienia ich w tkaninie.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  <a:t>Dokładność odtworzenia szczegółów zależy natomiast od rysunku podpiętego pod  krosnem, w naszym przypadku będzie to rama pionowa.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  <a:t>W tym celu kratkujemy projekt i przenosimy na karton o rozmiarze gotowej tkaniny.            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   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pl-PL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zdjęcia\IMG_0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1"/>
            <a:ext cx="6902176" cy="615200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547664" y="6381328"/>
            <a:ext cx="705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            85 X 95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zdjęcia\IMG_0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892" y="188641"/>
            <a:ext cx="5982717" cy="604867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979712" y="6309320"/>
            <a:ext cx="613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93 X 95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zdjęcia\IMG_0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057" y="188640"/>
            <a:ext cx="5331014" cy="5904656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411760" y="6165304"/>
            <a:ext cx="569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90 X 84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zdjęcia\IMG_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5445149" cy="593629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195736" y="6165304"/>
            <a:ext cx="554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90 X 86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zdjęcia\IMG_0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6080990" cy="600474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051720" y="6237312"/>
            <a:ext cx="620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 90 X 90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79.JPG"/>
          <p:cNvPicPr>
            <a:picLocks noChangeAspect="1"/>
          </p:cNvPicPr>
          <p:nvPr/>
        </p:nvPicPr>
        <p:blipFill>
          <a:blip r:embed="rId2" cstate="print"/>
          <a:srcRect l="13775" t="5901" r="8263" b="1701"/>
          <a:stretch>
            <a:fillRect/>
          </a:stretch>
        </p:blipFill>
        <p:spPr>
          <a:xfrm>
            <a:off x="1619672" y="188640"/>
            <a:ext cx="6696744" cy="595266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619672" y="6165304"/>
            <a:ext cx="682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         85 X 95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84.JPG"/>
          <p:cNvPicPr>
            <a:picLocks noChangeAspect="1"/>
          </p:cNvPicPr>
          <p:nvPr/>
        </p:nvPicPr>
        <p:blipFill>
          <a:blip r:embed="rId2" cstate="print"/>
          <a:srcRect l="9972" t="3801" r="9838" b="2100"/>
          <a:stretch>
            <a:fillRect/>
          </a:stretch>
        </p:blipFill>
        <p:spPr>
          <a:xfrm>
            <a:off x="1619672" y="260648"/>
            <a:ext cx="6228184" cy="578454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619672" y="6093296"/>
            <a:ext cx="636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   84 X 95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85.JPG"/>
          <p:cNvPicPr>
            <a:picLocks noChangeAspect="1"/>
          </p:cNvPicPr>
          <p:nvPr/>
        </p:nvPicPr>
        <p:blipFill>
          <a:blip r:embed="rId2" cstate="print"/>
          <a:srcRect l="20863" t="2751" r="9839" b="3801"/>
          <a:stretch>
            <a:fillRect/>
          </a:stretch>
        </p:blipFill>
        <p:spPr>
          <a:xfrm>
            <a:off x="1762070" y="188640"/>
            <a:ext cx="5909510" cy="59766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6165304"/>
            <a:ext cx="605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latin typeface="Arial Black" pitchFamily="34" charset="0"/>
              </a:rPr>
              <a:t>KWIAT                                                     93 X 95</a:t>
            </a:r>
            <a:endParaRPr lang="pl-PL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93.JPG"/>
          <p:cNvPicPr>
            <a:picLocks noChangeAspect="1"/>
          </p:cNvPicPr>
          <p:nvPr/>
        </p:nvPicPr>
        <p:blipFill>
          <a:blip r:embed="rId2" cstate="print"/>
          <a:srcRect l="18500" t="3801" r="11413" b="2751"/>
          <a:stretch>
            <a:fillRect/>
          </a:stretch>
        </p:blipFill>
        <p:spPr>
          <a:xfrm>
            <a:off x="2123728" y="188640"/>
            <a:ext cx="5976664" cy="59766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123728" y="6165304"/>
            <a:ext cx="620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90 X 90 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95.JPG"/>
          <p:cNvPicPr>
            <a:picLocks noChangeAspect="1"/>
          </p:cNvPicPr>
          <p:nvPr/>
        </p:nvPicPr>
        <p:blipFill>
          <a:blip r:embed="rId2" cstate="print"/>
          <a:srcRect l="14962" r="14563" b="4851"/>
          <a:stretch>
            <a:fillRect/>
          </a:stretch>
        </p:blipFill>
        <p:spPr>
          <a:xfrm>
            <a:off x="2022886" y="188640"/>
            <a:ext cx="5831237" cy="59046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6093296"/>
            <a:ext cx="634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91 X 91 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zdjęcia\IMG_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7344816" cy="576064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187624" y="6165304"/>
            <a:ext cx="570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WEŁNA FARBOWANA  </a:t>
            </a:r>
            <a:r>
              <a:rPr lang="pl-PL" b="1" dirty="0" smtClean="0"/>
              <a:t>RĘCZNIE W RÓŻNYCH KOLORACH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097.JPG"/>
          <p:cNvPicPr>
            <a:picLocks noChangeAspect="1"/>
          </p:cNvPicPr>
          <p:nvPr/>
        </p:nvPicPr>
        <p:blipFill>
          <a:blip r:embed="rId2" cstate="print"/>
          <a:srcRect l="15350" t="3801" r="12988" b="3801"/>
          <a:stretch>
            <a:fillRect/>
          </a:stretch>
        </p:blipFill>
        <p:spPr>
          <a:xfrm>
            <a:off x="1979712" y="188640"/>
            <a:ext cx="6192688" cy="598853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907704" y="6165304"/>
            <a:ext cx="643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  90 X 92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01.JPG"/>
          <p:cNvPicPr>
            <a:picLocks noChangeAspect="1"/>
          </p:cNvPicPr>
          <p:nvPr/>
        </p:nvPicPr>
        <p:blipFill>
          <a:blip r:embed="rId2" cstate="print"/>
          <a:srcRect l="12988" t="1050" r="12201" b="3801"/>
          <a:stretch>
            <a:fillRect/>
          </a:stretch>
        </p:blipFill>
        <p:spPr>
          <a:xfrm>
            <a:off x="1907704" y="188639"/>
            <a:ext cx="6336704" cy="604452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6237312"/>
            <a:ext cx="668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         88 X 93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1105.JPG"/>
          <p:cNvPicPr>
            <a:picLocks noChangeAspect="1"/>
          </p:cNvPicPr>
          <p:nvPr/>
        </p:nvPicPr>
        <p:blipFill>
          <a:blip r:embed="rId2" cstate="print"/>
          <a:srcRect l="15350" t="2499" r="12201" b="2351"/>
          <a:stretch>
            <a:fillRect/>
          </a:stretch>
        </p:blipFill>
        <p:spPr>
          <a:xfrm>
            <a:off x="1597354" y="260649"/>
            <a:ext cx="6140803" cy="604867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619672" y="6309320"/>
            <a:ext cx="623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       91 X 92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1109.JPG"/>
          <p:cNvPicPr>
            <a:picLocks noChangeAspect="1"/>
          </p:cNvPicPr>
          <p:nvPr/>
        </p:nvPicPr>
        <p:blipFill>
          <a:blip r:embed="rId2" cstate="print"/>
          <a:srcRect l="12988" t="1701" r="12201" b="3801"/>
          <a:stretch>
            <a:fillRect/>
          </a:stretch>
        </p:blipFill>
        <p:spPr>
          <a:xfrm>
            <a:off x="1835696" y="260648"/>
            <a:ext cx="6336704" cy="600319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835696" y="6237312"/>
            <a:ext cx="669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          86 X 91   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13.JPG"/>
          <p:cNvPicPr>
            <a:picLocks noChangeAspect="1"/>
          </p:cNvPicPr>
          <p:nvPr/>
        </p:nvPicPr>
        <p:blipFill>
          <a:blip r:embed="rId2" cstate="print"/>
          <a:srcRect l="14962" t="5250" r="8263"/>
          <a:stretch>
            <a:fillRect/>
          </a:stretch>
        </p:blipFill>
        <p:spPr>
          <a:xfrm>
            <a:off x="1763688" y="188640"/>
            <a:ext cx="6516216" cy="603140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6237312"/>
            <a:ext cx="661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            84 X 92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17.JPG"/>
          <p:cNvPicPr>
            <a:picLocks noChangeAspect="1"/>
          </p:cNvPicPr>
          <p:nvPr/>
        </p:nvPicPr>
        <p:blipFill>
          <a:blip r:embed="rId2" cstate="print"/>
          <a:srcRect l="13775" t="2100" r="10626" b="2751"/>
          <a:stretch>
            <a:fillRect/>
          </a:stretch>
        </p:blipFill>
        <p:spPr>
          <a:xfrm>
            <a:off x="1907704" y="260648"/>
            <a:ext cx="6280880" cy="592887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907704" y="6165304"/>
            <a:ext cx="638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         87 X 92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19.JPG"/>
          <p:cNvPicPr>
            <a:picLocks noChangeAspect="1"/>
          </p:cNvPicPr>
          <p:nvPr/>
        </p:nvPicPr>
        <p:blipFill>
          <a:blip r:embed="rId2" cstate="print"/>
          <a:srcRect l="12600" t="4851" r="18889" b="4851"/>
          <a:stretch>
            <a:fillRect/>
          </a:stretch>
        </p:blipFill>
        <p:spPr>
          <a:xfrm>
            <a:off x="2054232" y="260649"/>
            <a:ext cx="6046160" cy="59766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051720" y="6237312"/>
            <a:ext cx="620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                                                       90 X 91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21.JPG"/>
          <p:cNvPicPr>
            <a:picLocks noChangeAspect="1"/>
          </p:cNvPicPr>
          <p:nvPr/>
        </p:nvPicPr>
        <p:blipFill>
          <a:blip r:embed="rId2" cstate="print"/>
          <a:srcRect l="15350" t="2751" r="7476" b="3801"/>
          <a:stretch>
            <a:fillRect/>
          </a:stretch>
        </p:blipFill>
        <p:spPr>
          <a:xfrm rot="5400000">
            <a:off x="2136671" y="535739"/>
            <a:ext cx="5990822" cy="54406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11760" y="6237312"/>
            <a:ext cx="554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Arial Black" pitchFamily="34" charset="0"/>
              </a:rPr>
              <a:t>KWIATY                                            95 X 86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25.JPG"/>
          <p:cNvPicPr>
            <a:picLocks noChangeAspect="1"/>
          </p:cNvPicPr>
          <p:nvPr/>
        </p:nvPicPr>
        <p:blipFill>
          <a:blip r:embed="rId2" cstate="print"/>
          <a:srcRect l="12988" t="2751" r="4326" b="4851"/>
          <a:stretch>
            <a:fillRect/>
          </a:stretch>
        </p:blipFill>
        <p:spPr>
          <a:xfrm rot="5400000">
            <a:off x="2144389" y="744043"/>
            <a:ext cx="5971346" cy="50045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627784" y="6237312"/>
            <a:ext cx="508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86 X 73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27.JPG"/>
          <p:cNvPicPr>
            <a:picLocks noChangeAspect="1"/>
          </p:cNvPicPr>
          <p:nvPr/>
        </p:nvPicPr>
        <p:blipFill>
          <a:blip r:embed="rId2" cstate="print"/>
          <a:srcRect l="11071" t="1701" r="12911" b="2751"/>
          <a:stretch>
            <a:fillRect/>
          </a:stretch>
        </p:blipFill>
        <p:spPr>
          <a:xfrm>
            <a:off x="1657653" y="260648"/>
            <a:ext cx="6683292" cy="59046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691680" y="6165304"/>
            <a:ext cx="677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KWIATY                                                            88 X 92</a:t>
            </a:r>
            <a:endParaRPr lang="pl-PL" b="1" dirty="0">
              <a:latin typeface="Arial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36296" y="0"/>
            <a:ext cx="1297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Źródło: zbiory własne</a:t>
            </a:r>
            <a:endParaRPr lang="pl-PL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988</Words>
  <Application>Microsoft Office PowerPoint</Application>
  <PresentationFormat>Pokaz na ekranie (4:3)</PresentationFormat>
  <Paragraphs>247</Paragraphs>
  <Slides>108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108</vt:i4>
      </vt:variant>
    </vt:vector>
  </HeadingPairs>
  <TitlesOfParts>
    <vt:vector size="109" baseType="lpstr">
      <vt:lpstr>Motyw pakietu Office</vt:lpstr>
      <vt:lpstr>Slajd 1</vt:lpstr>
      <vt:lpstr>Zawody zaginione  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Zawody zaginione</dc:title>
  <dc:creator>kurs</dc:creator>
  <cp:lastModifiedBy>Your User Name</cp:lastModifiedBy>
  <cp:revision>118</cp:revision>
  <dcterms:created xsi:type="dcterms:W3CDTF">2015-06-10T07:19:22Z</dcterms:created>
  <dcterms:modified xsi:type="dcterms:W3CDTF">2015-11-27T11:54:12Z</dcterms:modified>
</cp:coreProperties>
</file>